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392">
          <p15:clr>
            <a:srgbClr val="A4A3A4"/>
          </p15:clr>
        </p15:guide>
        <p15:guide id="2" pos="7056">
          <p15:clr>
            <a:srgbClr val="A4A3A4"/>
          </p15:clr>
        </p15:guide>
        <p15:guide id="3" orient="horz" pos="3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92" orient="horz"/>
        <p:guide pos="7056"/>
        <p:guide pos="316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OpenSans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onathan-hui.medium.com/understanding-feature-pyramid-networks-for-object-detection-fpn-45b227b9106c" TargetMode="External"/><Relationship Id="rId3" Type="http://schemas.openxmlformats.org/officeDocument/2006/relationships/hyperlink" Target="https://medium.com/analytics-vidhya/fpn-feature-pyramid-networks-77d8be41817c" TargetMode="External"/><Relationship Id="rId4" Type="http://schemas.openxmlformats.org/officeDocument/2006/relationships/hyperlink" Target="https://towardsdatascience.com/review-fpn-feature-pyramid-network-object-detection-262fc7482610" TargetMode="External"/><Relationship Id="rId5" Type="http://schemas.openxmlformats.org/officeDocument/2006/relationships/hyperlink" Target="https://towardsdatascience.com/review-faster-r-cnn-object-detection-f5685cb30202" TargetMode="External"/><Relationship Id="rId6" Type="http://schemas.openxmlformats.org/officeDocument/2006/relationships/hyperlink" Target="https://medium.com/lsc-psd/easiest-rpn-explained-the-core-of-faster-r-cnn-3b0168c3e650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4b5fc37ec0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4b5fc37ec0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24b5fc37ec0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" name="Google Shape;218;p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1" marL="6921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50" u="sng">
                <a:solidFill>
                  <a:schemeClr val="hlink"/>
                </a:solidFill>
                <a:hlinkClick r:id="rId2"/>
              </a:rPr>
              <a:t>Understanding Feature Pyramid Networks for object detection (FPN) | by Jonathan Hui | Medium</a:t>
            </a:r>
            <a:endParaRPr sz="1050"/>
          </a:p>
          <a:p>
            <a:pPr indent="-342900" lvl="1" marL="6921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n-US" sz="1050" u="sng">
                <a:solidFill>
                  <a:schemeClr val="hlink"/>
                </a:solidFill>
                <a:hlinkClick r:id="rId3"/>
              </a:rPr>
              <a:t>FPN(feature pyramid networks). Getting free accuracy boost on almost… | by Sanchit Tanwar | Analytics Vidhya | Medium</a:t>
            </a:r>
            <a:endParaRPr sz="1050"/>
          </a:p>
          <a:p>
            <a:pPr indent="-342900" lvl="1" marL="6921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n-US" sz="1050" u="sng">
                <a:solidFill>
                  <a:schemeClr val="hlink"/>
                </a:solidFill>
                <a:hlinkClick r:id="rId4"/>
              </a:rPr>
              <a:t>Review: FPN — Feature Pyramid Network (Object Detection) | by Sik-Ho Tsang | Towards Data Science</a:t>
            </a:r>
            <a:endParaRPr sz="1050"/>
          </a:p>
          <a:p>
            <a:pPr indent="-342900" lvl="1" marL="6921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</a:pPr>
            <a:r>
              <a:rPr lang="en-US" sz="1050" u="sng">
                <a:solidFill>
                  <a:schemeClr val="hlink"/>
                </a:solidFill>
                <a:hlinkClick r:id="rId5"/>
              </a:rPr>
              <a:t>Review: Faster R-CNN (Object Detection) | by Sik-Ho Tsang | Towards Data Science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u="sng">
                <a:solidFill>
                  <a:schemeClr val="hlink"/>
                </a:solidFill>
                <a:hlinkClick r:id="rId6"/>
              </a:rPr>
              <a:t>Easiest RPN explaination, the core of Faster R-CNN. | by Kai | LSC PSD | Medium</a:t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b5fc37ec0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4b5fc37ec0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24b5fc37ec0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4b5fc37ec0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4b5fc37ec0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4b5fc37ec0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titolo">
  <p:cSld name="Diapositiva titolo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6000"/>
              <a:buFont typeface="Arial"/>
              <a:buNone/>
              <a:defRPr b="1" i="0" sz="6000" cap="none">
                <a:solidFill>
                  <a:srgbClr val="0E161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524000" y="4821382"/>
            <a:ext cx="91440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43748"/>
              </a:buClr>
              <a:buSzPts val="2400"/>
              <a:buNone/>
              <a:defRPr sz="2400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2000"/>
              <a:buNone/>
              <a:defRPr sz="2000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800"/>
              <a:buNone/>
              <a:defRPr sz="1800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cxnSp>
        <p:nvCxnSpPr>
          <p:cNvPr id="57" name="Google Shape;57;p13"/>
          <p:cNvCxnSpPr/>
          <p:nvPr/>
        </p:nvCxnSpPr>
        <p:spPr>
          <a:xfrm>
            <a:off x="715890" y="1114050"/>
            <a:ext cx="0" cy="5735700"/>
          </a:xfrm>
          <a:prstGeom prst="straightConnector1">
            <a:avLst/>
          </a:prstGeom>
          <a:noFill/>
          <a:ln cap="sq" cmpd="sng" w="25400">
            <a:solidFill>
              <a:srgbClr val="03A0CD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 cap="none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2" type="body"/>
          </p:nvPr>
        </p:nvSpPr>
        <p:spPr>
          <a:xfrm>
            <a:off x="1523423" y="3656879"/>
            <a:ext cx="91362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43748"/>
              </a:buClr>
              <a:buSzPts val="2400"/>
              <a:buNone/>
              <a:defRPr sz="2400"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_Base">
  <p:cSld name="Titolo e contenuto_Bas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846959" y="176270"/>
            <a:ext cx="71940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000"/>
              <a:buFont typeface="Arial"/>
              <a:buNone/>
              <a:defRPr sz="4000">
                <a:solidFill>
                  <a:srgbClr val="0E161C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850391" y="1112703"/>
            <a:ext cx="10491900" cy="47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243748"/>
              </a:buClr>
              <a:buSzPts val="2000"/>
              <a:buNone/>
              <a:defRPr sz="2000">
                <a:solidFill>
                  <a:srgbClr val="243748"/>
                </a:solidFill>
              </a:defRPr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800"/>
              <a:buChar char="•"/>
              <a:defRPr sz="1800">
                <a:solidFill>
                  <a:srgbClr val="243748"/>
                </a:solidFill>
              </a:defRPr>
            </a:lvl2pPr>
            <a:lvl3pPr indent="-3302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600"/>
              <a:buChar char="•"/>
              <a:defRPr sz="1600">
                <a:solidFill>
                  <a:srgbClr val="243748"/>
                </a:solidFill>
              </a:defRPr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400"/>
              <a:buChar char="•"/>
              <a:defRPr sz="1400">
                <a:solidFill>
                  <a:srgbClr val="243748"/>
                </a:solidFill>
              </a:defRPr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400"/>
              <a:buChar char="•"/>
              <a:defRPr sz="1400"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63" name="Google Shape;63;p14"/>
          <p:cNvCxnSpPr/>
          <p:nvPr/>
        </p:nvCxnSpPr>
        <p:spPr>
          <a:xfrm>
            <a:off x="0" y="949689"/>
            <a:ext cx="7903800" cy="0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64" name="Google Shape;64;p14"/>
          <p:cNvSpPr/>
          <p:nvPr/>
        </p:nvSpPr>
        <p:spPr>
          <a:xfrm>
            <a:off x="11281590" y="2070656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10969280" y="1780012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" name="Google Shape;66;p14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 cap="none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200" cap="none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14"/>
          <p:cNvSpPr txBox="1"/>
          <p:nvPr>
            <p:ph idx="2" type="body"/>
          </p:nvPr>
        </p:nvSpPr>
        <p:spPr>
          <a:xfrm>
            <a:off x="855009" y="5957455"/>
            <a:ext cx="104919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85A5C1"/>
              </a:buClr>
              <a:buSzPts val="1400"/>
              <a:buNone/>
              <a:defRPr sz="1400">
                <a:solidFill>
                  <a:srgbClr val="85A5C1"/>
                </a:solidFill>
              </a:defRPr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800"/>
              <a:buChar char="•"/>
              <a:defRPr sz="1800">
                <a:solidFill>
                  <a:srgbClr val="243748"/>
                </a:solidFill>
              </a:defRPr>
            </a:lvl2pPr>
            <a:lvl3pPr indent="-3302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600"/>
              <a:buChar char="•"/>
              <a:defRPr sz="1600">
                <a:solidFill>
                  <a:srgbClr val="243748"/>
                </a:solidFill>
              </a:defRPr>
            </a:lvl3pPr>
            <a:lvl4pPr indent="-3175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400"/>
              <a:buChar char="•"/>
              <a:defRPr sz="1400">
                <a:solidFill>
                  <a:srgbClr val="243748"/>
                </a:solidFill>
              </a:defRPr>
            </a:lvl4pPr>
            <a:lvl5pPr indent="-3175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400"/>
              <a:buChar char="•"/>
              <a:defRPr sz="1400"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olo e contenuto" type="obj">
  <p:cSld name="OBJEC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5400"/>
              <a:buFont typeface="Montserrat"/>
              <a:buNone/>
              <a:defRPr sz="5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43748"/>
              </a:buClr>
              <a:buSzPts val="2800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810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2400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indent="-355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2000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800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243748"/>
              </a:buClr>
              <a:buSzPts val="1800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3" name="Google Shape;73;p15"/>
          <p:cNvCxnSpPr/>
          <p:nvPr/>
        </p:nvCxnSpPr>
        <p:spPr>
          <a:xfrm>
            <a:off x="715890" y="356812"/>
            <a:ext cx="0" cy="6492900"/>
          </a:xfrm>
          <a:prstGeom prst="straightConnector1">
            <a:avLst/>
          </a:prstGeom>
          <a:noFill/>
          <a:ln cap="sq" cmpd="sng" w="25400">
            <a:solidFill>
              <a:schemeClr val="accent2"/>
            </a:solidFill>
            <a:prstDash val="solid"/>
            <a:bevel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ctrTitle"/>
          </p:nvPr>
        </p:nvSpPr>
        <p:spPr>
          <a:xfrm>
            <a:off x="775047" y="1272161"/>
            <a:ext cx="10946258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HW1: IMAGE CLASSIFICATION WITH DISTRIBUTION SHIFT</a:t>
            </a:r>
            <a:br>
              <a:rPr lang="en-US" sz="4800">
                <a:latin typeface="Montserrat"/>
                <a:ea typeface="Montserrat"/>
                <a:cs typeface="Montserrat"/>
                <a:sym typeface="Montserrat"/>
              </a:rPr>
            </a:br>
            <a:endParaRPr i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07</a:t>
            </a: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/06/2023</a:t>
            </a:r>
            <a:endParaRPr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1680145" y="3846385"/>
            <a:ext cx="9136063" cy="1565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43748"/>
              </a:buClr>
              <a:buSzPts val="3200"/>
              <a:buNone/>
            </a:pPr>
            <a:r>
              <a:rPr lang="en-US" sz="3200">
                <a:latin typeface="Montserrat"/>
                <a:ea typeface="Montserrat"/>
                <a:cs typeface="Montserrat"/>
                <a:sym typeface="Montserrat"/>
              </a:rPr>
              <a:t>Raza Akbar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10512" y="5564150"/>
            <a:ext cx="1811391" cy="129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40742" y="106075"/>
            <a:ext cx="1636958" cy="156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846959" y="176270"/>
            <a:ext cx="8999170" cy="727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Results</a:t>
            </a:r>
            <a:endParaRPr/>
          </a:p>
        </p:txBody>
      </p:sp>
      <p:pic>
        <p:nvPicPr>
          <p:cNvPr id="181" name="Google Shape;1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800" y="1284383"/>
            <a:ext cx="9722466" cy="4690968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5"/>
          <p:cNvSpPr txBox="1"/>
          <p:nvPr/>
        </p:nvSpPr>
        <p:spPr>
          <a:xfrm>
            <a:off x="1544600" y="6132050"/>
            <a:ext cx="2743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Original image</a:t>
            </a:r>
            <a:endParaRPr sz="2000"/>
          </a:p>
        </p:txBody>
      </p:sp>
      <p:sp>
        <p:nvSpPr>
          <p:cNvPr id="183" name="Google Shape;183;p25"/>
          <p:cNvSpPr txBox="1"/>
          <p:nvPr/>
        </p:nvSpPr>
        <p:spPr>
          <a:xfrm>
            <a:off x="6531575" y="6132050"/>
            <a:ext cx="2743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Bbox</a:t>
            </a:r>
            <a:r>
              <a:rPr lang="en-US" sz="2000"/>
              <a:t>image</a:t>
            </a:r>
            <a:endParaRPr sz="2000"/>
          </a:p>
        </p:txBody>
      </p:sp>
      <p:pic>
        <p:nvPicPr>
          <p:cNvPr id="184" name="Google Shape;18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12000" y="77250"/>
            <a:ext cx="1580000" cy="151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/>
          <p:nvPr>
            <p:ph type="title"/>
          </p:nvPr>
        </p:nvSpPr>
        <p:spPr>
          <a:xfrm>
            <a:off x="846959" y="176270"/>
            <a:ext cx="8999170" cy="727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Results</a:t>
            </a:r>
            <a:endParaRPr/>
          </a:p>
        </p:txBody>
      </p:sp>
      <p:sp>
        <p:nvSpPr>
          <p:cNvPr id="191" name="Google Shape;191;p26"/>
          <p:cNvSpPr txBox="1"/>
          <p:nvPr>
            <p:ph idx="1" type="body"/>
          </p:nvPr>
        </p:nvSpPr>
        <p:spPr>
          <a:xfrm>
            <a:off x="223725" y="1253727"/>
            <a:ext cx="104919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1640A"/>
              </a:buClr>
              <a:buSzPts val="3200"/>
              <a:buFont typeface="Noto Sans Symbols"/>
              <a:buChar char="🞑"/>
            </a:pPr>
            <a:r>
              <a:rPr b="1" lang="en-US" sz="3200">
                <a:latin typeface="Montserrat"/>
                <a:ea typeface="Montserrat"/>
                <a:cs typeface="Montserrat"/>
                <a:sym typeface="Montserrat"/>
              </a:rPr>
              <a:t>Kaggle challenge results</a:t>
            </a:r>
            <a:endParaRPr/>
          </a:p>
        </p:txBody>
      </p:sp>
      <p:sp>
        <p:nvSpPr>
          <p:cNvPr id="192" name="Google Shape;192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3" name="Google Shape;1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38" y="2072625"/>
            <a:ext cx="12028924" cy="444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07950" y="72775"/>
            <a:ext cx="1684050" cy="161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846959" y="176270"/>
            <a:ext cx="7194000" cy="72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Results</a:t>
            </a:r>
            <a:endParaRPr/>
          </a:p>
        </p:txBody>
      </p:sp>
      <p:sp>
        <p:nvSpPr>
          <p:cNvPr id="201" name="Google Shape;201;p27"/>
          <p:cNvSpPr txBox="1"/>
          <p:nvPr>
            <p:ph idx="1" type="body"/>
          </p:nvPr>
        </p:nvSpPr>
        <p:spPr>
          <a:xfrm>
            <a:off x="850400" y="1112700"/>
            <a:ext cx="10149900" cy="1250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500">
                <a:latin typeface="Montserrat"/>
                <a:ea typeface="Montserrat"/>
                <a:cs typeface="Montserrat"/>
                <a:sym typeface="Montserrat"/>
              </a:rPr>
              <a:t>Faster R-CNN with Resnet50 FPN</a:t>
            </a:r>
            <a:endParaRPr sz="3500"/>
          </a:p>
        </p:txBody>
      </p:sp>
      <p:sp>
        <p:nvSpPr>
          <p:cNvPr id="202" name="Google Shape;202;p27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3" name="Google Shape;203;p27"/>
          <p:cNvSpPr txBox="1"/>
          <p:nvPr>
            <p:ph idx="2" type="body"/>
          </p:nvPr>
        </p:nvSpPr>
        <p:spPr>
          <a:xfrm>
            <a:off x="855009" y="5957455"/>
            <a:ext cx="10491900" cy="318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337" y="2453500"/>
            <a:ext cx="11373262" cy="440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07950" y="72775"/>
            <a:ext cx="1684050" cy="161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>
            <p:ph type="title"/>
          </p:nvPr>
        </p:nvSpPr>
        <p:spPr>
          <a:xfrm>
            <a:off x="846959" y="176270"/>
            <a:ext cx="8999170" cy="727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Previous results</a:t>
            </a:r>
            <a:endParaRPr/>
          </a:p>
        </p:txBody>
      </p:sp>
      <p:sp>
        <p:nvSpPr>
          <p:cNvPr id="212" name="Google Shape;212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3" name="Google Shape;213;p28"/>
          <p:cNvSpPr txBox="1"/>
          <p:nvPr/>
        </p:nvSpPr>
        <p:spPr>
          <a:xfrm>
            <a:off x="326488" y="1763400"/>
            <a:ext cx="10040100" cy="50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➢First approach: First of all i try with </a:t>
            </a:r>
            <a:r>
              <a:rPr b="1"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Custom CNN</a:t>
            </a:r>
            <a:r>
              <a:rPr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but my experience is no soo good and i got the average accuracy 11.5%.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➢Second Approach: Secondly i use </a:t>
            </a:r>
            <a:r>
              <a:rPr b="1"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ResNet101 </a:t>
            </a:r>
            <a:r>
              <a:rPr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the average accuracy is 39.5%.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➢</a:t>
            </a:r>
            <a:r>
              <a:rPr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Third approach: And in the last i use </a:t>
            </a:r>
            <a:r>
              <a:rPr b="1"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FasteRCNN</a:t>
            </a:r>
            <a:r>
              <a:rPr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i got the average accuracy is 91.5%.</a:t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7950" y="72775"/>
            <a:ext cx="1684050" cy="161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3675125" y="2622900"/>
            <a:ext cx="6707100" cy="8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b="1" lang="en-US" sz="3200">
                <a:latin typeface="Montserrat"/>
                <a:ea typeface="Montserrat"/>
                <a:cs typeface="Montserrat"/>
                <a:sym typeface="Montserrat"/>
              </a:rPr>
              <a:t>Thank you..</a:t>
            </a:r>
            <a:endParaRPr/>
          </a:p>
        </p:txBody>
      </p:sp>
      <p:sp>
        <p:nvSpPr>
          <p:cNvPr id="221" name="Google Shape;221;p2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2" name="Google Shape;2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7950" y="72775"/>
            <a:ext cx="1684050" cy="161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846959" y="176270"/>
            <a:ext cx="7194018" cy="727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402056" y="1603963"/>
            <a:ext cx="10491863" cy="4752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1640A"/>
              </a:buClr>
              <a:buSzPts val="2200"/>
              <a:buFont typeface="Noto Sans Symbols"/>
              <a:buChar char="🞑"/>
            </a:pPr>
            <a:r>
              <a:rPr b="1" lang="en-US" sz="2200">
                <a:latin typeface="Montserrat"/>
                <a:ea typeface="Montserrat"/>
                <a:cs typeface="Montserrat"/>
                <a:sym typeface="Montserrat"/>
              </a:rPr>
              <a:t>HW1 description</a:t>
            </a:r>
            <a:endParaRPr/>
          </a:p>
          <a:p>
            <a:pPr indent="0" lvl="1" marL="349250" rtl="0" algn="just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None/>
            </a:pPr>
            <a:r>
              <a:rPr lang="en-US" sz="2000">
                <a:latin typeface="Montserrat"/>
                <a:ea typeface="Montserrat"/>
                <a:cs typeface="Montserrat"/>
                <a:sym typeface="Montserrat"/>
              </a:rPr>
              <a:t>The challenge proposed is based on a </a:t>
            </a:r>
            <a:r>
              <a:rPr i="1" lang="en-US" sz="2000">
                <a:latin typeface="Montserrat"/>
                <a:ea typeface="Montserrat"/>
                <a:cs typeface="Montserrat"/>
                <a:sym typeface="Montserrat"/>
              </a:rPr>
              <a:t>multi-class dataset </a:t>
            </a:r>
            <a:r>
              <a:rPr lang="en-US" sz="2000">
                <a:latin typeface="Montserrat"/>
                <a:ea typeface="Montserrat"/>
                <a:cs typeface="Montserrat"/>
                <a:sym typeface="Montserrat"/>
              </a:rPr>
              <a:t>composed by different common objects that have to be classified by a CNN model. In the training phase all the images have </a:t>
            </a:r>
            <a:r>
              <a:rPr lang="en-US" sz="2000" u="sng">
                <a:latin typeface="Montserrat"/>
                <a:ea typeface="Montserrat"/>
                <a:cs typeface="Montserrat"/>
                <a:sym typeface="Montserrat"/>
              </a:rPr>
              <a:t>different background</a:t>
            </a:r>
            <a:r>
              <a:rPr lang="en-US" sz="2000">
                <a:latin typeface="Montserrat"/>
                <a:ea typeface="Montserrat"/>
                <a:cs typeface="Montserrat"/>
                <a:sym typeface="Montserrat"/>
              </a:rPr>
              <a:t>, while in test set all images present the </a:t>
            </a:r>
            <a:r>
              <a:rPr lang="en-US" sz="2000" u="sng">
                <a:latin typeface="Montserrat"/>
                <a:ea typeface="Montserrat"/>
                <a:cs typeface="Montserrat"/>
                <a:sym typeface="Montserrat"/>
              </a:rPr>
              <a:t>same background</a:t>
            </a:r>
            <a:r>
              <a:rPr lang="en-US" sz="20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1" marL="3492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200"/>
              <a:buNone/>
            </a:pPr>
            <a:r>
              <a:t/>
            </a:r>
            <a:endParaRPr b="1"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6858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200"/>
              <a:buFont typeface="Noto Sans Symbols"/>
              <a:buChar char="🞑"/>
            </a:pPr>
            <a:r>
              <a:rPr b="1" lang="en-US" sz="2200">
                <a:latin typeface="Montserrat"/>
                <a:ea typeface="Montserrat"/>
                <a:cs typeface="Montserrat"/>
                <a:sym typeface="Montserrat"/>
              </a:rPr>
              <a:t>Inspiring principles for solutions</a:t>
            </a:r>
            <a:endParaRPr/>
          </a:p>
          <a:p>
            <a:pPr indent="0" lvl="0" marL="3492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>
                <a:latin typeface="Montserrat"/>
                <a:ea typeface="Montserrat"/>
                <a:cs typeface="Montserrat"/>
                <a:sym typeface="Montserrat"/>
              </a:rPr>
              <a:t>The main difficulty of the assignment lies in the presence of a domain shift between</a:t>
            </a:r>
            <a:endParaRPr sz="1800"/>
          </a:p>
          <a:p>
            <a:pPr indent="0" lvl="0" marL="3492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>
                <a:latin typeface="Montserrat"/>
                <a:ea typeface="Montserrat"/>
                <a:cs typeface="Montserrat"/>
                <a:sym typeface="Montserrat"/>
              </a:rPr>
              <a:t>training and test d</a:t>
            </a:r>
            <a:r>
              <a:rPr lang="en-US" sz="1600">
                <a:latin typeface="Montserrat"/>
                <a:ea typeface="Montserrat"/>
                <a:cs typeface="Montserrat"/>
                <a:sym typeface="Montserrat"/>
              </a:rPr>
              <a:t>ata, There are several approach to use but i use Object detection model.</a:t>
            </a:r>
            <a:endParaRPr sz="1800"/>
          </a:p>
          <a:p>
            <a:pPr indent="0" lvl="0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1" marL="3492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None/>
            </a:pPr>
            <a:r>
              <a:t/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4550" y="150000"/>
            <a:ext cx="1619475" cy="154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846959" y="176270"/>
            <a:ext cx="9593278" cy="727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Model Architecture 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283761" y="2297991"/>
            <a:ext cx="6672000" cy="47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1" marL="3492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1640A"/>
              </a:buClr>
              <a:buSzPts val="2000"/>
              <a:buNone/>
            </a:pPr>
            <a:r>
              <a:rPr b="1" lang="en-US" sz="2000">
                <a:latin typeface="Montserrat"/>
                <a:ea typeface="Montserrat"/>
                <a:cs typeface="Montserrat"/>
                <a:sym typeface="Montserrat"/>
              </a:rPr>
              <a:t>Figure of the backbone architecture</a:t>
            </a:r>
            <a:endParaRPr/>
          </a:p>
          <a:p>
            <a:pPr indent="-184150" lvl="1" marL="6858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400"/>
              <a:buFont typeface="Noto Sans Symbols"/>
              <a:buNone/>
            </a:pPr>
            <a:r>
              <a:t/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400"/>
              <a:buFont typeface="Noto Sans Symbols"/>
              <a:buNone/>
            </a:pPr>
            <a:r>
              <a:t/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184150" lvl="1" marL="6858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400"/>
              <a:buFont typeface="Noto Sans Symbols"/>
              <a:buNone/>
            </a:pPr>
            <a:r>
              <a:t/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184150" lvl="2" marL="9144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400"/>
              <a:buFont typeface="Noto Sans Symbols"/>
              <a:buNone/>
            </a:pPr>
            <a:r>
              <a:t/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Immagine che contiene testo, diagramma, Piano, schematico&#10;&#10;Descrizione generata automaticamente" id="100" name="Google Shape;100;p18"/>
          <p:cNvPicPr preferRelativeResize="0"/>
          <p:nvPr/>
        </p:nvPicPr>
        <p:blipFill rotWithShape="1">
          <a:blip r:embed="rId3">
            <a:alphaModFix/>
          </a:blip>
          <a:srcRect b="0" l="0" r="33813" t="0"/>
          <a:stretch/>
        </p:blipFill>
        <p:spPr>
          <a:xfrm>
            <a:off x="1562437" y="2570770"/>
            <a:ext cx="3635964" cy="390036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6096000" y="2570770"/>
            <a:ext cx="5462833" cy="360280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-1671" t="-843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846959" y="1245996"/>
            <a:ext cx="9129798" cy="5405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1890675" y="1059325"/>
            <a:ext cx="79473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architecture used is Faster R-CNN </a:t>
            </a:r>
            <a:r>
              <a:rPr lang="en-US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ResNet 50</a:t>
            </a:r>
            <a:r>
              <a:rPr b="0" i="0" lang="en-US" sz="2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fpn</a:t>
            </a: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(Feature Pyramid Network) module for multi-scale feature extraction.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03250" y="84975"/>
            <a:ext cx="1688750" cy="161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803450" y="932875"/>
            <a:ext cx="9262200" cy="618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Model Architecture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9"/>
          <p:cNvSpPr txBox="1"/>
          <p:nvPr>
            <p:ph idx="2" type="body"/>
          </p:nvPr>
        </p:nvSpPr>
        <p:spPr>
          <a:xfrm>
            <a:off x="494275" y="4154900"/>
            <a:ext cx="11438700" cy="2566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</a:t>
            </a:r>
            <a:r>
              <a:rPr b="1"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Faster R-CNN Detection Network</a:t>
            </a: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takes feature maps and RoIs generated by the RPN.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●For each RoI, it extract features using </a:t>
            </a:r>
            <a:r>
              <a:rPr b="1"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RoI pooling</a:t>
            </a: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●RoI pooling adapts the features for each RoI using the convolutional feature map to the size of the RoI by dividing it into </a:t>
            </a:r>
            <a:r>
              <a:rPr b="1"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sub-window.</a:t>
            </a:r>
            <a:endParaRPr b="1"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●Pooled features are then fed into a fully connected layer to predict </a:t>
            </a:r>
            <a:r>
              <a:rPr b="1"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class probabilities</a:t>
            </a: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bbox</a:t>
            </a:r>
            <a:r>
              <a:rPr lang="en-US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for each RoI.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275" y="1127625"/>
            <a:ext cx="3861475" cy="294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0275" y="1400600"/>
            <a:ext cx="6006351" cy="22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03250" y="84975"/>
            <a:ext cx="1688750" cy="161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846959" y="176270"/>
            <a:ext cx="9583230" cy="727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Model Architecture </a:t>
            </a:r>
            <a:endParaRPr/>
          </a:p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20"/>
          <p:cNvSpPr txBox="1"/>
          <p:nvPr/>
        </p:nvSpPr>
        <p:spPr>
          <a:xfrm>
            <a:off x="1123575" y="1911398"/>
            <a:ext cx="5442000" cy="3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1" marL="635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243748"/>
                </a:solidFill>
                <a:latin typeface="Montserrat"/>
                <a:ea typeface="Montserrat"/>
                <a:cs typeface="Montserrat"/>
                <a:sym typeface="Montserrat"/>
              </a:rPr>
              <a:t>Based on the size of the ROI, we select the feature map layer </a:t>
            </a:r>
            <a:r>
              <a:rPr b="1" i="0" lang="en-US" sz="1800" u="none" cap="none" strike="noStrike">
                <a:solidFill>
                  <a:srgbClr val="243748"/>
                </a:solidFill>
                <a:latin typeface="Montserrat"/>
                <a:ea typeface="Montserrat"/>
                <a:cs typeface="Montserrat"/>
                <a:sym typeface="Montserrat"/>
              </a:rPr>
              <a:t>in the most proper scale </a:t>
            </a:r>
            <a:r>
              <a:rPr b="0" i="0" lang="en-US" sz="1800" u="none" cap="none" strike="noStrike">
                <a:solidFill>
                  <a:srgbClr val="243748"/>
                </a:solidFill>
                <a:latin typeface="Montserrat"/>
                <a:ea typeface="Montserrat"/>
                <a:cs typeface="Montserrat"/>
                <a:sym typeface="Montserrat"/>
              </a:rPr>
              <a:t>to extract the feature patches.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635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rgbClr val="243748"/>
                </a:solidFill>
                <a:latin typeface="Montserrat"/>
                <a:ea typeface="Montserrat"/>
                <a:cs typeface="Montserrat"/>
                <a:sym typeface="Montserrat"/>
              </a:rPr>
              <a:t>We apply the ROI pooling and feed the result to the Fast R-CNN head (Fast R-CNN and Faster R-CNN have the same head) to finish the prediction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863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Arial"/>
              <a:buChar char="•"/>
            </a:pPr>
            <a:r>
              <a:rPr b="1" i="0" lang="en-US" sz="1600" u="none" cap="none" strike="noStrike">
                <a:solidFill>
                  <a:srgbClr val="243748"/>
                </a:solidFill>
                <a:latin typeface="Montserrat"/>
                <a:ea typeface="Montserrat"/>
                <a:cs typeface="Montserrat"/>
                <a:sym typeface="Montserrat"/>
              </a:rPr>
              <a:t>Softmax</a:t>
            </a:r>
            <a:r>
              <a:rPr b="0" i="0" lang="en-US" sz="1600" u="none" cap="none" strike="noStrike">
                <a:solidFill>
                  <a:srgbClr val="243748"/>
                </a:solidFill>
                <a:latin typeface="Montserrat"/>
                <a:ea typeface="Montserrat"/>
                <a:cs typeface="Montserrat"/>
                <a:sym typeface="Montserrat"/>
              </a:rPr>
              <a:t> with probabilities of belonging to each class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863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Arial"/>
              <a:buChar char="•"/>
            </a:pPr>
            <a:r>
              <a:rPr b="1" i="0" lang="en-US" sz="1600" u="none" cap="none" strike="noStrike">
                <a:solidFill>
                  <a:srgbClr val="243748"/>
                </a:solidFill>
                <a:latin typeface="Montserrat"/>
                <a:ea typeface="Montserrat"/>
                <a:cs typeface="Montserrat"/>
                <a:sym typeface="Montserrat"/>
              </a:rPr>
              <a:t>Bbox regressor, </a:t>
            </a:r>
            <a:r>
              <a:rPr b="0" i="0" lang="en-US" sz="1600" u="none" cap="none" strike="noStrike">
                <a:solidFill>
                  <a:srgbClr val="243748"/>
                </a:solidFill>
                <a:latin typeface="Montserrat"/>
                <a:ea typeface="Montserrat"/>
                <a:cs typeface="Montserrat"/>
                <a:sym typeface="Montserrat"/>
              </a:rPr>
              <a:t>to refine the bboxes</a:t>
            </a:r>
            <a:endParaRPr b="0" i="0" sz="1600" u="none" cap="none" strike="noStrike">
              <a:solidFill>
                <a:srgbClr val="24374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0402" y="2233424"/>
            <a:ext cx="2527125" cy="239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03950" y="84981"/>
            <a:ext cx="1588050" cy="1518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846950" y="176275"/>
            <a:ext cx="9378300" cy="72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Model Architecture</a:t>
            </a:r>
            <a:endParaRPr/>
          </a:p>
        </p:txBody>
      </p:sp>
      <p:sp>
        <p:nvSpPr>
          <p:cNvPr id="132" name="Google Shape;132;p2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3" name="Google Shape;133;p21"/>
          <p:cNvSpPr txBox="1"/>
          <p:nvPr>
            <p:ph idx="2" type="body"/>
          </p:nvPr>
        </p:nvSpPr>
        <p:spPr>
          <a:xfrm>
            <a:off x="8327200" y="1542250"/>
            <a:ext cx="3583500" cy="5179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</a:t>
            </a:r>
            <a:r>
              <a:rPr b="1"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FPN</a:t>
            </a: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introduces </a:t>
            </a:r>
            <a:r>
              <a:rPr b="1"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top-down pathway</a:t>
            </a: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which start with the feature map from the final convolutional layer of the ResNet50 backbone and </a:t>
            </a:r>
            <a:r>
              <a:rPr b="1"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up-samples</a:t>
            </a: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it to generate higher resolutions feature maps.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●Each up-scaled feature map is fused with the corresponding feature map from the lateral connection module.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</a:t>
            </a:r>
            <a:r>
              <a:rPr b="1"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RoI Align</a:t>
            </a: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module is used to extract feature for each proposal region -&gt; using bilinear interpolation.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●The Faster R-CNN Detection Network takes the features extracted by the RoI Align module and perform object detection.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●</a:t>
            </a:r>
            <a:r>
              <a:rPr b="1"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Loss</a:t>
            </a:r>
            <a:r>
              <a:rPr lang="en-US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is a combination of RPN loss and the Fast R-CNN loss.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900" y="1750950"/>
            <a:ext cx="7500301" cy="381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03950" y="88275"/>
            <a:ext cx="1520075" cy="145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846959" y="176270"/>
            <a:ext cx="8999170" cy="727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Dataset overview</a:t>
            </a:r>
            <a:endParaRPr/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288856" y="1052848"/>
            <a:ext cx="10491900" cy="47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1" marL="3492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1640A"/>
              </a:buClr>
              <a:buSzPts val="3200"/>
              <a:buNone/>
            </a:pPr>
            <a:r>
              <a:rPr b="1" lang="en-US" sz="3200">
                <a:latin typeface="Montserrat"/>
                <a:ea typeface="Montserrat"/>
                <a:cs typeface="Montserrat"/>
                <a:sym typeface="Montserrat"/>
              </a:rPr>
              <a:t>Training set:</a:t>
            </a:r>
            <a:endParaRPr/>
          </a:p>
          <a:p>
            <a:pPr indent="0" lvl="1" marL="3492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200"/>
              <a:buNone/>
            </a:pPr>
            <a:r>
              <a:rPr lang="en-US" sz="2200">
                <a:latin typeface="Montserrat"/>
                <a:ea typeface="Montserrat"/>
                <a:cs typeface="Montserrat"/>
                <a:sym typeface="Montserrat"/>
              </a:rPr>
              <a:t>1600 images</a:t>
            </a:r>
            <a:endParaRPr/>
          </a:p>
          <a:p>
            <a:pPr indent="-342900" lvl="1" marL="6921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200"/>
              <a:buChar char="•"/>
            </a:pPr>
            <a:r>
              <a:rPr lang="en-US" sz="2200">
                <a:latin typeface="Montserrat"/>
                <a:ea typeface="Montserrat"/>
                <a:cs typeface="Montserrat"/>
                <a:sym typeface="Montserrat"/>
              </a:rPr>
              <a:t>8 classes (triple sockets, phones, scissors, bulbs, cans of Pepsi, sunglasses, small balls, coffee cups)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3" marL="12636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200"/>
              <a:buChar char="•"/>
            </a:pPr>
            <a:r>
              <a:rPr lang="en-US" sz="2200">
                <a:latin typeface="Montserrat"/>
                <a:ea typeface="Montserrat"/>
                <a:cs typeface="Montserrat"/>
                <a:sym typeface="Montserrat"/>
              </a:rPr>
              <a:t>200 images per class</a:t>
            </a:r>
            <a:endParaRPr/>
          </a:p>
          <a:p>
            <a:pPr indent="0" lvl="3" marL="8064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200"/>
              <a:buNone/>
            </a:pPr>
            <a:r>
              <a:t/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1" marL="3492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800"/>
              <a:buNone/>
            </a:pPr>
            <a:r>
              <a:rPr b="1" lang="en-US" sz="2800">
                <a:latin typeface="Montserrat"/>
                <a:ea typeface="Montserrat"/>
                <a:cs typeface="Montserrat"/>
                <a:sym typeface="Montserrat"/>
              </a:rPr>
              <a:t>Test set:</a:t>
            </a:r>
            <a:endParaRPr/>
          </a:p>
          <a:p>
            <a:pPr indent="0" lvl="1" marL="3492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200"/>
              <a:buNone/>
            </a:pPr>
            <a:r>
              <a:rPr lang="en-US" sz="2200">
                <a:latin typeface="Montserrat"/>
                <a:ea typeface="Montserrat"/>
                <a:cs typeface="Montserrat"/>
                <a:sym typeface="Montserrat"/>
              </a:rPr>
              <a:t>800 images</a:t>
            </a:r>
            <a:endParaRPr/>
          </a:p>
        </p:txBody>
      </p:sp>
      <p:pic>
        <p:nvPicPr>
          <p:cNvPr descr="Immagine che contiene erba, aria aperta, pianta, persona&#10;&#10;Descrizione generata automaticamente" id="143" name="Google Shape;143;p22"/>
          <p:cNvPicPr preferRelativeResize="0"/>
          <p:nvPr/>
        </p:nvPicPr>
        <p:blipFill rotWithShape="1">
          <a:blip r:embed="rId3">
            <a:alphaModFix/>
          </a:blip>
          <a:srcRect b="-431" l="0" r="0" t="0"/>
          <a:stretch/>
        </p:blipFill>
        <p:spPr>
          <a:xfrm>
            <a:off x="1915850" y="4221100"/>
            <a:ext cx="8140850" cy="158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/>
        </p:nvSpPr>
        <p:spPr>
          <a:xfrm>
            <a:off x="1170450" y="6009613"/>
            <a:ext cx="783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All the test set images are with grass and tress</a:t>
            </a:r>
            <a:endParaRPr sz="2000"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03950" y="111256"/>
            <a:ext cx="1588050" cy="1518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846959" y="176270"/>
            <a:ext cx="8999170" cy="7271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4800"/>
              <a:buFont typeface="Montserrat"/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HW1 – Training procedure</a:t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402056" y="1603963"/>
            <a:ext cx="10491863" cy="4752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655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1640A"/>
              </a:buClr>
              <a:buSzPts val="2200"/>
              <a:buFont typeface="Noto Sans Symbols"/>
              <a:buChar char="🞑"/>
            </a:pPr>
            <a:r>
              <a:rPr b="1" lang="en-US" sz="2200">
                <a:latin typeface="Montserrat"/>
                <a:ea typeface="Montserrat"/>
                <a:cs typeface="Montserrat"/>
                <a:sym typeface="Montserrat"/>
              </a:rPr>
              <a:t>Data augmentation and transformations</a:t>
            </a:r>
            <a:endParaRPr/>
          </a:p>
          <a:p>
            <a:pPr indent="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000"/>
              <a:buFont typeface="Montserrat"/>
              <a:buChar char="➔"/>
            </a:pPr>
            <a:r>
              <a:rPr i="1" lang="en-US">
                <a:latin typeface="Montserrat"/>
                <a:ea typeface="Montserrat"/>
                <a:cs typeface="Montserrat"/>
                <a:sym typeface="Montserrat"/>
              </a:rPr>
              <a:t>   </a:t>
            </a:r>
            <a:r>
              <a:rPr i="1" lang="en-US" sz="25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i="1" lang="en-US" sz="2500">
                <a:latin typeface="Montserrat"/>
                <a:ea typeface="Montserrat"/>
                <a:cs typeface="Montserrat"/>
                <a:sym typeface="Montserrat"/>
              </a:rPr>
              <a:t>Vertical flip</a:t>
            </a: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, with p=0.5</a:t>
            </a:r>
            <a:endParaRPr sz="25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➔"/>
            </a:pPr>
            <a:r>
              <a:rPr lang="en-US" sz="2400">
                <a:latin typeface="Montserrat"/>
                <a:ea typeface="Montserrat"/>
                <a:cs typeface="Montserrat"/>
                <a:sym typeface="Montserrat"/>
              </a:rPr>
              <a:t>    ShiftScaleRotate (scale limit=0.25, rotate limit=45, p=0.7)</a:t>
            </a:r>
            <a:endParaRPr i="1"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-215900" lvl="1" marL="692150" rtl="0" algn="just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None/>
            </a:pPr>
            <a:r>
              <a:t/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-215900" lvl="1" marL="692150" rtl="0" algn="just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None/>
            </a:pPr>
            <a:r>
              <a:t/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1" marL="349250" rtl="0" algn="just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Moreover, the network:</a:t>
            </a:r>
            <a:endParaRPr sz="2300"/>
          </a:p>
          <a:p>
            <a:pPr indent="-342900" lvl="1" marL="692150" rtl="0" algn="just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Char char="•"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Normalizes the input in the range ((0.7</a:t>
            </a:r>
            <a:r>
              <a:rPr b="0" i="0" lang="en-US" sz="2500">
                <a:latin typeface="Montserrat"/>
                <a:ea typeface="Montserrat"/>
                <a:cs typeface="Montserrat"/>
                <a:sym typeface="Montserrat"/>
              </a:rPr>
              <a:t>, 0.</a:t>
            </a: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7</a:t>
            </a:r>
            <a:r>
              <a:rPr b="0" i="0" lang="en-US" sz="2500">
                <a:latin typeface="Montserrat"/>
                <a:ea typeface="Montserrat"/>
                <a:cs typeface="Montserrat"/>
                <a:sym typeface="Montserrat"/>
              </a:rPr>
              <a:t>, 0.</a:t>
            </a: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7</a:t>
            </a:r>
            <a:r>
              <a:rPr b="0" i="0" lang="en-US" sz="2500">
                <a:latin typeface="Montserrat"/>
                <a:ea typeface="Montserrat"/>
                <a:cs typeface="Montserrat"/>
                <a:sym typeface="Montserrat"/>
              </a:rPr>
              <a:t>), </a:t>
            </a:r>
            <a:r>
              <a:rPr lang="en-US" sz="2400">
                <a:latin typeface="Montserrat"/>
                <a:ea typeface="Montserrat"/>
                <a:cs typeface="Montserrat"/>
                <a:sym typeface="Montserrat"/>
              </a:rPr>
              <a:t>std=(1, 1, 1) and the max pixel value=225.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" name="Google Shape;153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5106" y="92675"/>
            <a:ext cx="1676894" cy="160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E161C"/>
              </a:buClr>
              <a:buSzPts val="5400"/>
              <a:buFont typeface="Montserrat"/>
              <a:buNone/>
            </a:pPr>
            <a:r>
              <a:rPr lang="en-US"/>
              <a:t>HW1 – Hyperparameters</a:t>
            </a:r>
            <a:endParaRPr/>
          </a:p>
        </p:txBody>
      </p:sp>
      <p:grpSp>
        <p:nvGrpSpPr>
          <p:cNvPr id="161" name="Google Shape;161;p24"/>
          <p:cNvGrpSpPr/>
          <p:nvPr/>
        </p:nvGrpSpPr>
        <p:grpSpPr>
          <a:xfrm>
            <a:off x="1467059" y="2083459"/>
            <a:ext cx="9695820" cy="3938927"/>
            <a:chOff x="0" y="66915"/>
            <a:chExt cx="9695820" cy="3938927"/>
          </a:xfrm>
        </p:grpSpPr>
        <p:sp>
          <p:nvSpPr>
            <p:cNvPr id="162" name="Google Shape;162;p24"/>
            <p:cNvSpPr/>
            <p:nvPr/>
          </p:nvSpPr>
          <p:spPr>
            <a:xfrm>
              <a:off x="0" y="66915"/>
              <a:ext cx="3029944" cy="1817966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4"/>
            <p:cNvSpPr txBox="1"/>
            <p:nvPr/>
          </p:nvSpPr>
          <p:spPr>
            <a:xfrm>
              <a:off x="88746" y="155661"/>
              <a:ext cx="2852452" cy="1640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ontserrat"/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Optimizer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8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Montserrat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SGD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3332938" y="66915"/>
              <a:ext cx="3029944" cy="1817966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4"/>
            <p:cNvSpPr txBox="1"/>
            <p:nvPr/>
          </p:nvSpPr>
          <p:spPr>
            <a:xfrm>
              <a:off x="3421684" y="155661"/>
              <a:ext cx="2852452" cy="1640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ontserrat"/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Learning</a:t>
              </a:r>
              <a:r>
                <a:rPr b="0" i="0" lang="en-US" sz="28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b="1" i="0" lang="en-US" sz="28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rate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8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ontserrat"/>
                <a:buNone/>
              </a:pPr>
              <a:r>
                <a:rPr b="0" i="0" lang="en-US" sz="28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0.00</a:t>
              </a:r>
              <a:r>
                <a:rPr lang="en-US" sz="28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</a:t>
              </a:r>
              <a:endParaRPr b="0" i="0" sz="26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6665876" y="66915"/>
              <a:ext cx="3029944" cy="1817966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4"/>
            <p:cNvSpPr txBox="1"/>
            <p:nvPr/>
          </p:nvSpPr>
          <p:spPr>
            <a:xfrm>
              <a:off x="6754622" y="155661"/>
              <a:ext cx="2852452" cy="1640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9050" lIns="99050" spcFirstLastPara="1" rIns="99050" wrap="square" tIns="990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Montserrat"/>
                <a:buNone/>
              </a:pPr>
              <a:r>
                <a:rPr b="1" i="0" lang="en-US" sz="26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Momentum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1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ontserrat"/>
                <a:buNone/>
              </a:pPr>
              <a:r>
                <a:rPr b="0" i="0" lang="en-US" sz="28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0.9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0" y="2187876"/>
              <a:ext cx="3029944" cy="1817966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4"/>
            <p:cNvSpPr txBox="1"/>
            <p:nvPr/>
          </p:nvSpPr>
          <p:spPr>
            <a:xfrm>
              <a:off x="88746" y="2276622"/>
              <a:ext cx="2852452" cy="1640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ontserrat"/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Weight decay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8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Montserrat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0.000</a:t>
              </a:r>
              <a:r>
                <a:rPr lang="en-US" sz="26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3332938" y="2187876"/>
              <a:ext cx="3029944" cy="1817966"/>
            </a:xfrm>
            <a:prstGeom prst="flowChartAlternateProcess">
              <a:avLst/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4"/>
            <p:cNvSpPr txBox="1"/>
            <p:nvPr/>
          </p:nvSpPr>
          <p:spPr>
            <a:xfrm>
              <a:off x="3421682" y="2276620"/>
              <a:ext cx="2852456" cy="164047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ontserrat"/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Batch size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8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Montserrat"/>
                <a:buNone/>
              </a:pPr>
              <a:r>
                <a:rPr b="0" i="0" lang="en-US" sz="26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8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6665876" y="2187876"/>
              <a:ext cx="3029944" cy="1817966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4"/>
            <p:cNvSpPr txBox="1"/>
            <p:nvPr/>
          </p:nvSpPr>
          <p:spPr>
            <a:xfrm>
              <a:off x="6754622" y="2276622"/>
              <a:ext cx="2852452" cy="16404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06675" lIns="106675" spcFirstLastPara="1" rIns="106675" wrap="square" tIns="1066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800"/>
                <a:buFont typeface="Montserrat"/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# Epochs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90000"/>
                </a:lnSpc>
                <a:spcBef>
                  <a:spcPts val="980"/>
                </a:spcBef>
                <a:spcAft>
                  <a:spcPts val="0"/>
                </a:spcAft>
                <a:buClr>
                  <a:schemeClr val="lt1"/>
                </a:buClr>
                <a:buSzPts val="2600"/>
                <a:buFont typeface="Montserrat"/>
                <a:buNone/>
              </a:pPr>
              <a:r>
                <a:rPr lang="en-US" sz="26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8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4" name="Google Shape;17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1257" y="150000"/>
            <a:ext cx="1610743" cy="154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